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1013" r:id="rId2"/>
    <p:sldId id="943" r:id="rId3"/>
    <p:sldId id="983" r:id="rId4"/>
    <p:sldId id="982" r:id="rId5"/>
    <p:sldId id="985" r:id="rId6"/>
    <p:sldId id="979" r:id="rId7"/>
    <p:sldId id="980" r:id="rId8"/>
    <p:sldId id="986" r:id="rId9"/>
    <p:sldId id="988" r:id="rId10"/>
    <p:sldId id="989" r:id="rId11"/>
    <p:sldId id="990" r:id="rId12"/>
    <p:sldId id="991" r:id="rId13"/>
    <p:sldId id="992" r:id="rId14"/>
    <p:sldId id="993" r:id="rId15"/>
    <p:sldId id="994" r:id="rId16"/>
    <p:sldId id="1048" r:id="rId17"/>
    <p:sldId id="996" r:id="rId18"/>
    <p:sldId id="997" r:id="rId19"/>
    <p:sldId id="998" r:id="rId20"/>
    <p:sldId id="1000" r:id="rId21"/>
    <p:sldId id="1016" r:id="rId22"/>
    <p:sldId id="999" r:id="rId23"/>
    <p:sldId id="1002" r:id="rId24"/>
    <p:sldId id="1005" r:id="rId25"/>
    <p:sldId id="1006" r:id="rId26"/>
    <p:sldId id="1007" r:id="rId27"/>
    <p:sldId id="1008" r:id="rId28"/>
    <p:sldId id="1009" r:id="rId29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00"/>
    <a:srgbClr val="33004C"/>
    <a:srgbClr val="3F004C"/>
    <a:srgbClr val="3F0000"/>
    <a:srgbClr val="FF0000"/>
    <a:srgbClr val="FFFC23"/>
    <a:srgbClr val="5E8767"/>
    <a:srgbClr val="188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957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13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57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9E4773-AB89-447E-8652-26A8776EE0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5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957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90" y="4420315"/>
            <a:ext cx="5147945" cy="418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957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3C13CB-AD86-4C2B-8D05-422DA43B0B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51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0DE2D-33DF-4306-BA32-F3D338BC7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EAF0D-7C2E-4E25-A026-DEB486484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402E0-7D1B-4F33-A2BB-8B8566A8CA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30810-A8CD-465F-98C4-68EAF2CFC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2A24A-463E-4FB8-93E5-8D686D836B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8233E-52B3-4CE7-8B42-9D53518D2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7A604-65EF-483F-B165-B4E800CEAB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C9FBB-7627-439F-A86F-B0CB553BC3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6B9C2-81BE-4D99-84E5-72A578704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B23E-7694-4188-9289-0562142C0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EAA30-C133-4E1A-B8BF-624E095DE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51DE881B-CA71-44BC-BE81-27BA60E313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Outline Of Today’s Discussion</a:t>
            </a:r>
            <a:endParaRPr lang="en-US"/>
          </a:p>
        </p:txBody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271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Amplitude, Frequency &amp; Phase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There is a mathematical relationship between pressure and intensity:</a:t>
            </a:r>
            <a:br>
              <a:rPr lang="en-US" sz="2400" b="1">
                <a:solidFill>
                  <a:schemeClr val="bg1"/>
                </a:solidFill>
              </a:rPr>
            </a:b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Intensity is proportional to pressure squared.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human ear can respond to a 15 log unit range of intensities!!!!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rgbClr val="FFFC23"/>
                </a:solidFill>
              </a:rPr>
              <a:t>Reminder:</a:t>
            </a:r>
            <a:r>
              <a:rPr lang="en-US" sz="2400" b="1">
                <a:solidFill>
                  <a:schemeClr val="bg1"/>
                </a:solidFill>
              </a:rPr>
              <a:t> A log unit is also called an “order of magnitude”. In our class, a log unit will imply a ten-fold difference.  So 3 log units is a 1,000-fold difference.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008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Here’s a </a:t>
            </a:r>
            <a:r>
              <a:rPr lang="en-US" sz="2800" b="1" u="sng">
                <a:solidFill>
                  <a:schemeClr val="bg1"/>
                </a:solidFill>
              </a:rPr>
              <a:t>potential pop quiz question</a:t>
            </a:r>
            <a:r>
              <a:rPr lang="en-US" sz="2800" b="1">
                <a:solidFill>
                  <a:schemeClr val="bg1"/>
                </a:solidFill>
              </a:rPr>
              <a:t> that extends over a few slides…: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A thumb-tack weighs 1 gram. 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A Volkswagon Beetle weighs 1,350 kilograms, or 1,350,000 grams…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11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3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5738813" cy="4303713"/>
          </a:xfrm>
          <a:prstGeom prst="rect">
            <a:avLst/>
          </a:prstGeom>
          <a:noFill/>
        </p:spPr>
      </p:pic>
      <p:sp>
        <p:nvSpPr>
          <p:cNvPr id="1073155" name="Rectangle 3"/>
          <p:cNvSpPr>
            <a:spLocks noChangeArrowheads="1"/>
          </p:cNvSpPr>
          <p:nvPr/>
        </p:nvSpPr>
        <p:spPr bwMode="auto">
          <a:xfrm>
            <a:off x="2438400" y="6172200"/>
            <a:ext cx="5100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This car weighs 1,350,000 grams</a:t>
            </a:r>
          </a:p>
        </p:txBody>
      </p:sp>
      <p:sp>
        <p:nvSpPr>
          <p:cNvPr id="1073156" name="Rectangle 4"/>
          <p:cNvSpPr>
            <a:spLocks noChangeArrowheads="1"/>
          </p:cNvSpPr>
          <p:nvPr/>
        </p:nvSpPr>
        <p:spPr bwMode="auto">
          <a:xfrm>
            <a:off x="685800" y="152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u="sng">
                <a:solidFill>
                  <a:srgbClr val="FBFF00"/>
                </a:solidFill>
              </a:rPr>
              <a:t>Amplitude, </a:t>
            </a:r>
            <a:r>
              <a:rPr lang="en-US" u="sng">
                <a:solidFill>
                  <a:schemeClr val="bg2"/>
                </a:solidFill>
              </a:rPr>
              <a:t>Freq, Phase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Assume we want to make a scale that can weigh objects over a range comparable to that of the human auditory system’s range of intensities -namely, 10 to the 15th power.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On the low end, we’ll have a thumb-tack that weighs 1 gram. 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u="sng">
                <a:solidFill>
                  <a:schemeClr val="bg1"/>
                </a:solidFill>
              </a:rPr>
              <a:t>Potential Pop Quiz Question:</a:t>
            </a:r>
            <a:r>
              <a:rPr lang="en-US" sz="2400" b="1">
                <a:solidFill>
                  <a:schemeClr val="bg1"/>
                </a:solidFill>
              </a:rPr>
              <a:t> How many Volkswagon Beetles will we need to represent the high end? Show Your Work!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This exercise will give you an intuitive feel for the range of intensities that you and I can hear.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417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decibel is the unit of measure corresponding to “displacement”.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Actually, the measure is the Bel (after Alexander Grahm Bel), but the Bel is so large that we chop it up into ten pieces…the decibel.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Sometimes decibels measure displacement in terms of </a:t>
            </a:r>
            <a:r>
              <a:rPr lang="en-US" sz="2400" b="1">
                <a:solidFill>
                  <a:srgbClr val="FFFC23"/>
                </a:solidFill>
              </a:rPr>
              <a:t>pressure</a:t>
            </a:r>
            <a:r>
              <a:rPr lang="en-US" sz="2400" b="1">
                <a:solidFill>
                  <a:schemeClr val="bg1"/>
                </a:solidFill>
              </a:rPr>
              <a:t> -Sound Pressure Level (SPL).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Other times, decibels measure displacement in terms of </a:t>
            </a:r>
            <a:r>
              <a:rPr lang="en-US" sz="2400" b="1">
                <a:solidFill>
                  <a:srgbClr val="FFFC23"/>
                </a:solidFill>
              </a:rPr>
              <a:t>intensity</a:t>
            </a:r>
            <a:r>
              <a:rPr lang="en-US" sz="2400" b="1">
                <a:solidFill>
                  <a:schemeClr val="bg1"/>
                </a:solidFill>
              </a:rPr>
              <a:t> -Intensity Level (IL).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In all cases, a decibel is  the ratio  of two quantities; either two pressures, or two intensities.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decibel formula for two pressures is this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dB = 20 * log( pressure X / standard pressure)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standard pressure of 20 microPascals is the softest pressure that young adult humans can hear.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u="sng">
                <a:solidFill>
                  <a:srgbClr val="FFFC23"/>
                </a:solidFill>
              </a:rPr>
              <a:t>Potential Pop Quiz Question:</a:t>
            </a:r>
            <a:r>
              <a:rPr lang="en-US" sz="2400" b="1">
                <a:solidFill>
                  <a:schemeClr val="bg1"/>
                </a:solidFill>
              </a:rPr>
              <a:t> If rustling leaves have a dB SPL of 20, then what must be the value inside the parenthesis?</a:t>
            </a:r>
          </a:p>
          <a:p>
            <a:pPr marL="609600" indent="-609600">
              <a:lnSpc>
                <a:spcPct val="90000"/>
              </a:lnSpc>
              <a:buFont typeface="Times" charset="0"/>
              <a:buNone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622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decibel formula for two pressures is this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dB = 20 * log( pressure X / standard pressure)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standard pressure of 20 microPascals is the softest pressure that young adult humans can hear.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rgbClr val="FFFC23"/>
                </a:solidFill>
              </a:rPr>
              <a:t>Question:</a:t>
            </a:r>
            <a:r>
              <a:rPr lang="en-US" sz="2400" b="1">
                <a:solidFill>
                  <a:schemeClr val="bg1"/>
                </a:solidFill>
              </a:rPr>
              <a:t> If rustling leaves have a dB SPL of 20, then what must be the value inside the parenthesis?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Answer: 10, since the log of 10 = 1, and 20*1= 20, which is the dB SPL of rustling leaves (left side of formula).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So, rustling leaves create a 10-fold increase in sound pressure.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814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Importantly, the decibel is ALWAYS a </a:t>
            </a:r>
            <a:r>
              <a:rPr lang="en-US" sz="2400" b="1" i="1">
                <a:solidFill>
                  <a:schemeClr val="bg1"/>
                </a:solidFill>
              </a:rPr>
              <a:t>relative</a:t>
            </a:r>
            <a:r>
              <a:rPr lang="en-US" sz="2400" b="1">
                <a:solidFill>
                  <a:schemeClr val="bg1"/>
                </a:solidFill>
              </a:rPr>
              <a:t> measure.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In our class, we’ll talk about the the relation between two sound pressures…(dB SPL).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We could have, instead, chosen the relation of two intensities…(dB IL).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Now let’s consider frequency…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827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As you know, frequency can be defined as the number of cycles per time, typically, cycles per second.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unit of temporal frequency is Hertz.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Here are two stimuli that differ in temporal frequency…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929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0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43200"/>
            <a:ext cx="7532688" cy="2862263"/>
          </a:xfrm>
          <a:prstGeom prst="rect">
            <a:avLst/>
          </a:prstGeom>
          <a:noFill/>
        </p:spPr>
      </p:pic>
      <p:sp>
        <p:nvSpPr>
          <p:cNvPr id="1080323" name="Text Box 3"/>
          <p:cNvSpPr txBox="1">
            <a:spLocks noChangeArrowheads="1"/>
          </p:cNvSpPr>
          <p:nvPr/>
        </p:nvSpPr>
        <p:spPr bwMode="auto">
          <a:xfrm>
            <a:off x="1828800" y="1600200"/>
            <a:ext cx="5565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Frequency Differences</a:t>
            </a:r>
          </a:p>
        </p:txBody>
      </p:sp>
      <p:sp>
        <p:nvSpPr>
          <p:cNvPr id="1080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FFC23"/>
                </a:solidFill>
              </a:rPr>
              <a:t>Part 1</a:t>
            </a:r>
            <a:endParaRPr lang="en-US"/>
          </a:p>
        </p:txBody>
      </p:sp>
      <p:sp>
        <p:nvSpPr>
          <p:cNvPr id="1022979" name="Text Box 3"/>
          <p:cNvSpPr txBox="1">
            <a:spLocks noChangeArrowheads="1"/>
          </p:cNvSpPr>
          <p:nvPr/>
        </p:nvSpPr>
        <p:spPr bwMode="auto">
          <a:xfrm>
            <a:off x="1066800" y="2971800"/>
            <a:ext cx="7142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/>
              <a:t>Amplitude, Frequency, &amp; Phase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2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43200"/>
            <a:ext cx="7532688" cy="2862263"/>
          </a:xfrm>
          <a:prstGeom prst="rect">
            <a:avLst/>
          </a:prstGeom>
          <a:noFill/>
        </p:spPr>
      </p:pic>
      <p:sp>
        <p:nvSpPr>
          <p:cNvPr id="1082371" name="Text Box 3"/>
          <p:cNvSpPr txBox="1">
            <a:spLocks noChangeArrowheads="1"/>
          </p:cNvSpPr>
          <p:nvPr/>
        </p:nvSpPr>
        <p:spPr bwMode="auto">
          <a:xfrm>
            <a:off x="1828800" y="1600200"/>
            <a:ext cx="5565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Frequency Differences</a:t>
            </a:r>
          </a:p>
        </p:txBody>
      </p:sp>
      <p:sp>
        <p:nvSpPr>
          <p:cNvPr id="10823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  <p:sp>
        <p:nvSpPr>
          <p:cNvPr id="1082373" name="Text Box 5"/>
          <p:cNvSpPr txBox="1">
            <a:spLocks noChangeArrowheads="1"/>
          </p:cNvSpPr>
          <p:nvPr/>
        </p:nvSpPr>
        <p:spPr bwMode="auto">
          <a:xfrm>
            <a:off x="1447800" y="6049963"/>
            <a:ext cx="6783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C23"/>
                </a:solidFill>
              </a:rPr>
              <a:t>Which one will be heard as higher in pitch?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So pitch is the perceptual correlate of frequency: High frequency high pitch, low frequency low pitch.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There is a reciprocal relation between frequency and wavelength.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rgbClr val="FFFC23"/>
                </a:solidFill>
              </a:rPr>
              <a:t>Wavelength = speed of sound / frequency:</a:t>
            </a: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Wavelength = (distance / time)  /  (cycles / time)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Wavelength = distance per cycle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rgbClr val="FFFC23"/>
                </a:solidFill>
              </a:rPr>
              <a:t>Frequency = speed of sound / wavelength:</a:t>
            </a: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Frequency = (distance / time)  /  (distance / cycle)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Frequency = cycles per time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In the following graph, note the “negative” slope of the line that shows wavelength as a function of frequency…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3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1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163" y="1066800"/>
            <a:ext cx="4679950" cy="4879975"/>
          </a:xfrm>
          <a:prstGeom prst="rect">
            <a:avLst/>
          </a:prstGeom>
          <a:noFill/>
        </p:spPr>
      </p:pic>
      <p:sp>
        <p:nvSpPr>
          <p:cNvPr id="10813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  <p:sp>
        <p:nvSpPr>
          <p:cNvPr id="1081348" name="Rectangle 4"/>
          <p:cNvSpPr>
            <a:spLocks noChangeArrowheads="1"/>
          </p:cNvSpPr>
          <p:nvPr/>
        </p:nvSpPr>
        <p:spPr bwMode="auto">
          <a:xfrm>
            <a:off x="2252663" y="6172200"/>
            <a:ext cx="5443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C23"/>
                </a:solidFill>
              </a:rPr>
              <a:t>Frequency and wavelength are inversely related.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3983038"/>
          </a:xfrm>
        </p:spPr>
        <p:txBody>
          <a:bodyPr/>
          <a:lstStyle/>
          <a:p>
            <a:pPr marL="609600" indent="-6096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bg1"/>
                </a:solidFill>
              </a:rPr>
              <a:t>        Let’s see a Fourier analysis on a complex acoustic sound.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  <p:pic>
        <p:nvPicPr>
          <p:cNvPr id="10844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286000"/>
            <a:ext cx="3309938" cy="3679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7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00200"/>
            <a:ext cx="6134100" cy="4587875"/>
          </a:xfrm>
          <a:prstGeom prst="rect">
            <a:avLst/>
          </a:prstGeom>
          <a:noFill/>
        </p:spPr>
      </p:pic>
      <p:sp>
        <p:nvSpPr>
          <p:cNvPr id="108749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8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057400"/>
            <a:ext cx="4981575" cy="2844800"/>
          </a:xfrm>
          <a:prstGeom prst="rect">
            <a:avLst/>
          </a:prstGeom>
          <a:noFill/>
        </p:spPr>
      </p:pic>
      <p:sp>
        <p:nvSpPr>
          <p:cNvPr id="108851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rgbClr val="FFFC23"/>
                </a:solidFill>
              </a:rPr>
              <a:t>Freq,</a:t>
            </a:r>
            <a:r>
              <a:rPr lang="en-US" b="1" u="sng">
                <a:solidFill>
                  <a:schemeClr val="bg2"/>
                </a:solidFill>
              </a:rPr>
              <a:t> Phase</a:t>
            </a:r>
          </a:p>
        </p:txBody>
      </p:sp>
      <p:sp>
        <p:nvSpPr>
          <p:cNvPr id="1088516" name="Text Box 4"/>
          <p:cNvSpPr txBox="1">
            <a:spLocks noChangeArrowheads="1"/>
          </p:cNvSpPr>
          <p:nvPr/>
        </p:nvSpPr>
        <p:spPr bwMode="auto">
          <a:xfrm>
            <a:off x="1905000" y="5181600"/>
            <a:ext cx="58816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We can make complex</a:t>
            </a:r>
          </a:p>
          <a:p>
            <a:pPr algn="ctr"/>
            <a:r>
              <a:rPr lang="en-US"/>
              <a:t>Sounds from sine waves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chemeClr val="bg2"/>
                </a:solidFill>
              </a:rPr>
              <a:t>Freq, </a:t>
            </a:r>
            <a:r>
              <a:rPr lang="en-US" b="1" u="sng">
                <a:solidFill>
                  <a:srgbClr val="FFFC23"/>
                </a:solidFill>
              </a:rPr>
              <a:t>Phase</a:t>
            </a:r>
            <a:endParaRPr lang="en-US" b="1" u="sng">
              <a:solidFill>
                <a:schemeClr val="bg2"/>
              </a:solidFill>
            </a:endParaRPr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Finally, let’s consider Phase…the aspect of a wave that pertains to relative position (in time or space).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Phase is often expressed in angular units.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Here’s  a diagram relating the phase of sine waves to angular shifts…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953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0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90600"/>
            <a:ext cx="6261100" cy="4910138"/>
          </a:xfrm>
          <a:prstGeom prst="rect">
            <a:avLst/>
          </a:prstGeom>
          <a:noFill/>
        </p:spPr>
      </p:pic>
      <p:sp>
        <p:nvSpPr>
          <p:cNvPr id="1090563" name="Text Box 3"/>
          <p:cNvSpPr txBox="1">
            <a:spLocks noChangeArrowheads="1"/>
          </p:cNvSpPr>
          <p:nvPr/>
        </p:nvSpPr>
        <p:spPr bwMode="auto">
          <a:xfrm>
            <a:off x="2819400" y="6019800"/>
            <a:ext cx="3117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Phase Angle</a:t>
            </a:r>
          </a:p>
        </p:txBody>
      </p:sp>
      <p:sp>
        <p:nvSpPr>
          <p:cNvPr id="109056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chemeClr val="bg2"/>
                </a:solidFill>
              </a:rPr>
              <a:t>Freq, </a:t>
            </a:r>
            <a:r>
              <a:rPr lang="en-US" b="1" u="sng">
                <a:solidFill>
                  <a:srgbClr val="FFFC23"/>
                </a:solidFill>
              </a:rPr>
              <a:t>Phase</a:t>
            </a:r>
            <a:endParaRPr lang="en-US" b="1" u="sng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1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3052763" cy="4964113"/>
          </a:xfrm>
          <a:prstGeom prst="rect">
            <a:avLst/>
          </a:prstGeom>
          <a:noFill/>
        </p:spPr>
      </p:pic>
      <p:sp>
        <p:nvSpPr>
          <p:cNvPr id="1091587" name="Text Box 3"/>
          <p:cNvSpPr txBox="1">
            <a:spLocks noChangeArrowheads="1"/>
          </p:cNvSpPr>
          <p:nvPr/>
        </p:nvSpPr>
        <p:spPr bwMode="auto">
          <a:xfrm>
            <a:off x="4343400" y="1858963"/>
            <a:ext cx="4337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45 Degree Phase Difference</a:t>
            </a:r>
            <a:endParaRPr lang="en-US"/>
          </a:p>
        </p:txBody>
      </p:sp>
      <p:sp>
        <p:nvSpPr>
          <p:cNvPr id="1091588" name="Text Box 4"/>
          <p:cNvSpPr txBox="1">
            <a:spLocks noChangeArrowheads="1"/>
          </p:cNvSpPr>
          <p:nvPr/>
        </p:nvSpPr>
        <p:spPr bwMode="auto">
          <a:xfrm>
            <a:off x="4343400" y="3595688"/>
            <a:ext cx="4337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90 Degree Phase Difference</a:t>
            </a:r>
            <a:endParaRPr lang="en-US"/>
          </a:p>
        </p:txBody>
      </p:sp>
      <p:sp>
        <p:nvSpPr>
          <p:cNvPr id="1091589" name="Text Box 5"/>
          <p:cNvSpPr txBox="1">
            <a:spLocks noChangeArrowheads="1"/>
          </p:cNvSpPr>
          <p:nvPr/>
        </p:nvSpPr>
        <p:spPr bwMode="auto">
          <a:xfrm>
            <a:off x="4267200" y="5195888"/>
            <a:ext cx="4514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180 Degree Phase Difference</a:t>
            </a:r>
            <a:endParaRPr lang="en-US"/>
          </a:p>
        </p:txBody>
      </p:sp>
      <p:sp>
        <p:nvSpPr>
          <p:cNvPr id="109159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bg2"/>
                </a:solidFill>
              </a:rPr>
              <a:t>Amplitude,</a:t>
            </a:r>
            <a:r>
              <a:rPr lang="en-US" b="1" u="sng">
                <a:solidFill>
                  <a:srgbClr val="FBFF00"/>
                </a:solidFill>
              </a:rPr>
              <a:t> </a:t>
            </a:r>
            <a:r>
              <a:rPr lang="en-US" b="1" u="sng">
                <a:solidFill>
                  <a:schemeClr val="bg2"/>
                </a:solidFill>
              </a:rPr>
              <a:t>Freq, </a:t>
            </a:r>
            <a:r>
              <a:rPr lang="en-US" b="1" u="sng">
                <a:solidFill>
                  <a:srgbClr val="FFFC23"/>
                </a:solidFill>
              </a:rPr>
              <a:t>Phase</a:t>
            </a:r>
            <a:endParaRPr lang="en-US" b="1" u="sng">
              <a:solidFill>
                <a:schemeClr val="bg2"/>
              </a:solidFill>
            </a:endParaRPr>
          </a:p>
        </p:txBody>
      </p:sp>
      <p:sp>
        <p:nvSpPr>
          <p:cNvPr id="1091591" name="Rectangle 7"/>
          <p:cNvSpPr>
            <a:spLocks noChangeArrowheads="1"/>
          </p:cNvSpPr>
          <p:nvPr/>
        </p:nvSpPr>
        <p:spPr bwMode="auto">
          <a:xfrm>
            <a:off x="4419600" y="5943600"/>
            <a:ext cx="375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ctr" eaLnBrk="1" hangingPunct="1">
              <a:lnSpc>
                <a:spcPct val="90000"/>
              </a:lnSpc>
              <a:spcBef>
                <a:spcPct val="20000"/>
              </a:spcBef>
              <a:buFont typeface="Times" charset="0"/>
              <a:buNone/>
            </a:pPr>
            <a:r>
              <a:rPr lang="en-US" sz="2000"/>
              <a:t>Phase differences are critical for </a:t>
            </a:r>
          </a:p>
          <a:p>
            <a:pPr marL="457200" indent="-457200" algn="ctr" eaLnBrk="1" hangingPunct="1">
              <a:lnSpc>
                <a:spcPct val="90000"/>
              </a:lnSpc>
              <a:spcBef>
                <a:spcPct val="20000"/>
              </a:spcBef>
              <a:buFont typeface="Times" charset="0"/>
              <a:buNone/>
            </a:pPr>
            <a:r>
              <a:rPr lang="en-US" sz="2000"/>
              <a:t>our ability to localize sounds.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  <a:endParaRPr lang="en-US"/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Amplitude is the physical dimension of a wave that indicates the “peak to trough” displacement.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In acoustics, the greater the amplitude, the greater the intensity.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Here’s a graph of two waves differing in intensity (i.e., amplitude)….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2914" name="Picture 2"/>
          <p:cNvPicPr>
            <a:picLocks noChangeAspect="1" noChangeArrowheads="1"/>
          </p:cNvPicPr>
          <p:nvPr/>
        </p:nvPicPr>
        <p:blipFill>
          <a:blip r:embed="rId2" cstate="print"/>
          <a:srcRect l="23689" b="19481"/>
          <a:stretch>
            <a:fillRect/>
          </a:stretch>
        </p:blipFill>
        <p:spPr bwMode="auto">
          <a:xfrm>
            <a:off x="2514600" y="2133600"/>
            <a:ext cx="5160963" cy="2838450"/>
          </a:xfrm>
          <a:prstGeom prst="rect">
            <a:avLst/>
          </a:prstGeom>
          <a:noFill/>
        </p:spPr>
      </p:pic>
      <p:sp>
        <p:nvSpPr>
          <p:cNvPr id="1062915" name="Text Box 3"/>
          <p:cNvSpPr txBox="1">
            <a:spLocks noChangeArrowheads="1"/>
          </p:cNvSpPr>
          <p:nvPr/>
        </p:nvSpPr>
        <p:spPr bwMode="auto">
          <a:xfrm>
            <a:off x="2209800" y="1143000"/>
            <a:ext cx="55673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Amplitude Differences</a:t>
            </a:r>
          </a:p>
        </p:txBody>
      </p:sp>
      <p:sp>
        <p:nvSpPr>
          <p:cNvPr id="10629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62917" name="Text Box 5"/>
          <p:cNvSpPr txBox="1">
            <a:spLocks noChangeArrowheads="1"/>
          </p:cNvSpPr>
          <p:nvPr/>
        </p:nvSpPr>
        <p:spPr bwMode="auto">
          <a:xfrm>
            <a:off x="1676400" y="5486400"/>
            <a:ext cx="67183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/>
              <a:t>Perceptually, the greater the intensity</a:t>
            </a:r>
          </a:p>
          <a:p>
            <a:pPr algn="ctr"/>
            <a:r>
              <a:rPr lang="en-US" sz="3200"/>
              <a:t>the louder the sound.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Now, let’s consider where intensity comes from.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When an object vibrates in a medium (say a tuning fork vibrating in air),  it displaces air molecules nearby.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displacements can be thought of as local changes in pressure, i.e., the number of air molecules per unit space.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Here’s a diagram showing such changes…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98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9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3227388" cy="3878263"/>
          </a:xfrm>
          <a:prstGeom prst="rect">
            <a:avLst/>
          </a:prstGeom>
          <a:noFill/>
        </p:spPr>
      </p:pic>
      <p:sp>
        <p:nvSpPr>
          <p:cNvPr id="1059843" name="Text Box 3"/>
          <p:cNvSpPr txBox="1">
            <a:spLocks noChangeArrowheads="1"/>
          </p:cNvSpPr>
          <p:nvPr/>
        </p:nvSpPr>
        <p:spPr bwMode="auto">
          <a:xfrm>
            <a:off x="609600" y="5638800"/>
            <a:ext cx="6456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C23"/>
                </a:solidFill>
              </a:rPr>
              <a:t>Filled circles = displaced air molecules: </a:t>
            </a:r>
          </a:p>
          <a:p>
            <a:r>
              <a:rPr lang="en-US" sz="2400">
                <a:solidFill>
                  <a:srgbClr val="FFFC23"/>
                </a:solidFill>
              </a:rPr>
              <a:t>Open circles = nearby, stationary air molecules. </a:t>
            </a:r>
            <a:endParaRPr lang="en-US">
              <a:solidFill>
                <a:srgbClr val="FFFC23"/>
              </a:solidFill>
            </a:endParaRPr>
          </a:p>
        </p:txBody>
      </p:sp>
      <p:sp>
        <p:nvSpPr>
          <p:cNvPr id="10598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0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3227388" cy="3878263"/>
          </a:xfrm>
          <a:prstGeom prst="rect">
            <a:avLst/>
          </a:prstGeom>
          <a:noFill/>
        </p:spPr>
      </p:pic>
      <p:sp>
        <p:nvSpPr>
          <p:cNvPr id="1060867" name="Text Box 3"/>
          <p:cNvSpPr txBox="1">
            <a:spLocks noChangeArrowheads="1"/>
          </p:cNvSpPr>
          <p:nvPr/>
        </p:nvSpPr>
        <p:spPr bwMode="auto">
          <a:xfrm>
            <a:off x="5046663" y="2406650"/>
            <a:ext cx="195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C23"/>
                </a:solidFill>
              </a:rPr>
              <a:t>high pressure</a:t>
            </a:r>
            <a:endParaRPr lang="en-US"/>
          </a:p>
        </p:txBody>
      </p:sp>
      <p:sp>
        <p:nvSpPr>
          <p:cNvPr id="1060868" name="Oval 4"/>
          <p:cNvSpPr>
            <a:spLocks noChangeArrowheads="1"/>
          </p:cNvSpPr>
          <p:nvPr/>
        </p:nvSpPr>
        <p:spPr bwMode="auto">
          <a:xfrm>
            <a:off x="3124200" y="2514600"/>
            <a:ext cx="10668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869" name="Oval 5"/>
          <p:cNvSpPr>
            <a:spLocks noChangeArrowheads="1"/>
          </p:cNvSpPr>
          <p:nvPr/>
        </p:nvSpPr>
        <p:spPr bwMode="auto">
          <a:xfrm>
            <a:off x="2362200" y="3810000"/>
            <a:ext cx="16764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870" name="Text Box 6"/>
          <p:cNvSpPr txBox="1">
            <a:spLocks noChangeArrowheads="1"/>
          </p:cNvSpPr>
          <p:nvPr/>
        </p:nvSpPr>
        <p:spPr bwMode="auto">
          <a:xfrm>
            <a:off x="5064125" y="38100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C23"/>
                </a:solidFill>
              </a:rPr>
              <a:t>low pressure</a:t>
            </a:r>
            <a:endParaRPr lang="en-US">
              <a:solidFill>
                <a:srgbClr val="FFFC23"/>
              </a:solidFill>
            </a:endParaRPr>
          </a:p>
        </p:txBody>
      </p:sp>
      <p:sp>
        <p:nvSpPr>
          <p:cNvPr id="1060871" name="Line 7"/>
          <p:cNvSpPr>
            <a:spLocks noChangeShapeType="1"/>
          </p:cNvSpPr>
          <p:nvPr/>
        </p:nvSpPr>
        <p:spPr bwMode="auto">
          <a:xfrm flipH="1">
            <a:off x="4343400" y="2667000"/>
            <a:ext cx="609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872" name="Line 8"/>
          <p:cNvSpPr>
            <a:spLocks noChangeShapeType="1"/>
          </p:cNvSpPr>
          <p:nvPr/>
        </p:nvSpPr>
        <p:spPr bwMode="auto">
          <a:xfrm flipH="1">
            <a:off x="4343400" y="4038600"/>
            <a:ext cx="609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873" name="Text Box 9"/>
          <p:cNvSpPr txBox="1">
            <a:spLocks noChangeArrowheads="1"/>
          </p:cNvSpPr>
          <p:nvPr/>
        </p:nvSpPr>
        <p:spPr bwMode="auto">
          <a:xfrm>
            <a:off x="609600" y="5638800"/>
            <a:ext cx="6456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C23"/>
                </a:solidFill>
              </a:rPr>
              <a:t>Filled circles = displaced air molecules: </a:t>
            </a:r>
          </a:p>
          <a:p>
            <a:r>
              <a:rPr lang="en-US" sz="2400">
                <a:solidFill>
                  <a:srgbClr val="FFFC23"/>
                </a:solidFill>
              </a:rPr>
              <a:t>Open circles = nearby, stationary air molecules. </a:t>
            </a:r>
            <a:endParaRPr lang="en-US">
              <a:solidFill>
                <a:srgbClr val="FFFC23"/>
              </a:solidFill>
            </a:endParaRPr>
          </a:p>
        </p:txBody>
      </p:sp>
      <p:sp>
        <p:nvSpPr>
          <p:cNvPr id="1060874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7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3227388" cy="3878263"/>
          </a:xfrm>
          <a:prstGeom prst="rect">
            <a:avLst/>
          </a:prstGeom>
          <a:noFill/>
        </p:spPr>
      </p:pic>
      <p:sp>
        <p:nvSpPr>
          <p:cNvPr id="1067011" name="Text Box 3"/>
          <p:cNvSpPr txBox="1">
            <a:spLocks noChangeArrowheads="1"/>
          </p:cNvSpPr>
          <p:nvPr/>
        </p:nvSpPr>
        <p:spPr bwMode="auto">
          <a:xfrm>
            <a:off x="5046663" y="2406650"/>
            <a:ext cx="394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C23"/>
                </a:solidFill>
              </a:rPr>
              <a:t>Compression (high pressure)</a:t>
            </a:r>
            <a:endParaRPr lang="en-US"/>
          </a:p>
        </p:txBody>
      </p:sp>
      <p:sp>
        <p:nvSpPr>
          <p:cNvPr id="1067012" name="Oval 4"/>
          <p:cNvSpPr>
            <a:spLocks noChangeArrowheads="1"/>
          </p:cNvSpPr>
          <p:nvPr/>
        </p:nvSpPr>
        <p:spPr bwMode="auto">
          <a:xfrm>
            <a:off x="3124200" y="2514600"/>
            <a:ext cx="10668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3" name="Oval 5"/>
          <p:cNvSpPr>
            <a:spLocks noChangeArrowheads="1"/>
          </p:cNvSpPr>
          <p:nvPr/>
        </p:nvSpPr>
        <p:spPr bwMode="auto">
          <a:xfrm>
            <a:off x="2362200" y="3810000"/>
            <a:ext cx="16764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4" name="Text Box 6"/>
          <p:cNvSpPr txBox="1">
            <a:spLocks noChangeArrowheads="1"/>
          </p:cNvSpPr>
          <p:nvPr/>
        </p:nvSpPr>
        <p:spPr bwMode="auto">
          <a:xfrm>
            <a:off x="5064125" y="3810000"/>
            <a:ext cx="365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C23"/>
                </a:solidFill>
              </a:rPr>
              <a:t>Rarefaction (low pressure)</a:t>
            </a:r>
            <a:endParaRPr lang="en-US">
              <a:solidFill>
                <a:srgbClr val="FFFC23"/>
              </a:solidFill>
            </a:endParaRPr>
          </a:p>
        </p:txBody>
      </p:sp>
      <p:sp>
        <p:nvSpPr>
          <p:cNvPr id="1067015" name="Line 7"/>
          <p:cNvSpPr>
            <a:spLocks noChangeShapeType="1"/>
          </p:cNvSpPr>
          <p:nvPr/>
        </p:nvSpPr>
        <p:spPr bwMode="auto">
          <a:xfrm flipH="1">
            <a:off x="4343400" y="2667000"/>
            <a:ext cx="609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6" name="Line 8"/>
          <p:cNvSpPr>
            <a:spLocks noChangeShapeType="1"/>
          </p:cNvSpPr>
          <p:nvPr/>
        </p:nvSpPr>
        <p:spPr bwMode="auto">
          <a:xfrm flipH="1">
            <a:off x="4343400" y="4038600"/>
            <a:ext cx="609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7" name="Text Box 9"/>
          <p:cNvSpPr txBox="1">
            <a:spLocks noChangeArrowheads="1"/>
          </p:cNvSpPr>
          <p:nvPr/>
        </p:nvSpPr>
        <p:spPr bwMode="auto">
          <a:xfrm>
            <a:off x="609600" y="5638800"/>
            <a:ext cx="6456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C23"/>
                </a:solidFill>
              </a:rPr>
              <a:t>Filled circles = displaced air molecules: </a:t>
            </a:r>
          </a:p>
          <a:p>
            <a:r>
              <a:rPr lang="en-US" sz="2400">
                <a:solidFill>
                  <a:srgbClr val="FFFC23"/>
                </a:solidFill>
              </a:rPr>
              <a:t>Open circles = nearby, stationary air molecules. </a:t>
            </a:r>
            <a:endParaRPr lang="en-US">
              <a:solidFill>
                <a:srgbClr val="FFFC23"/>
              </a:solidFill>
            </a:endParaRPr>
          </a:p>
        </p:txBody>
      </p:sp>
      <p:sp>
        <p:nvSpPr>
          <p:cNvPr id="1067018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Amplitude, </a:t>
            </a:r>
            <a:r>
              <a:rPr lang="en-US" b="1" u="sng">
                <a:solidFill>
                  <a:schemeClr val="bg2"/>
                </a:solidFill>
              </a:rPr>
              <a:t>Freq, Phase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To reiterate…</a:t>
            </a:r>
            <a:br>
              <a:rPr lang="en-US" sz="2800" b="1">
                <a:solidFill>
                  <a:schemeClr val="bg1"/>
                </a:solidFill>
              </a:rPr>
            </a:b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Compressions are local regions of high pressure (many air molecules per unit space).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Rarefactions are local regions of low pressure (few air molecules per unit space).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59" grpId="0" build="p" autoUpdateAnimBg="0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6268</TotalTime>
  <Words>1023</Words>
  <Application>Microsoft Office PowerPoint</Application>
  <PresentationFormat>On-screen Show (4:3)</PresentationFormat>
  <Paragraphs>155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</vt:lpstr>
      <vt:lpstr>Outline Of Today’s Discussion</vt:lpstr>
      <vt:lpstr>Part 1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PowerPoint Presentation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  <vt:lpstr>Amplitude, Freq, Phase</vt:lpstr>
    </vt:vector>
  </TitlesOfParts>
  <Company>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 Denison</dc:creator>
  <cp:lastModifiedBy>DUWindows7</cp:lastModifiedBy>
  <cp:revision>828</cp:revision>
  <cp:lastPrinted>2003-03-23T22:43:28Z</cp:lastPrinted>
  <dcterms:created xsi:type="dcterms:W3CDTF">2001-08-20T15:14:19Z</dcterms:created>
  <dcterms:modified xsi:type="dcterms:W3CDTF">2013-03-14T00:48:55Z</dcterms:modified>
</cp:coreProperties>
</file>